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191F24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191F24"/>
        </a:fontRef>
        <a:srgbClr val="191F2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FCE"/>
          </a:solidFill>
        </a:fill>
      </a:tcStyle>
    </a:wholeTbl>
    <a:band2H>
      <a:tcTxStyle b="def" i="def"/>
      <a:tcStyle>
        <a:tcBdr/>
        <a:fill>
          <a:solidFill>
            <a:srgbClr val="E9E9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191F24"/>
        </a:fontRef>
        <a:srgbClr val="191F2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FCE"/>
          </a:solidFill>
        </a:fill>
      </a:tcStyle>
    </a:wholeTbl>
    <a:band2H>
      <a:tcTxStyle b="def" i="def"/>
      <a:tcStyle>
        <a:tcBdr/>
        <a:fill>
          <a:solidFill>
            <a:srgbClr val="E9E9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191F24"/>
        </a:fontRef>
        <a:srgbClr val="191F2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5D5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191F24"/>
        </a:fontRef>
        <a:srgbClr val="191F2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FD0CE"/>
          </a:solidFill>
        </a:fill>
      </a:tcStyle>
    </a:wholeTbl>
    <a:band2H>
      <a:tcTxStyle b="def" i="def"/>
      <a:tcStyle>
        <a:tcBdr/>
        <a:fill>
          <a:solidFill>
            <a:srgbClr val="F7E9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191F24"/>
        </a:fontRef>
        <a:srgbClr val="191F2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191F24"/>
        </a:fontRef>
        <a:srgbClr val="191F2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191F24"/>
              </a:solidFill>
              <a:prstDash val="solid"/>
              <a:round/>
            </a:ln>
          </a:top>
          <a:bottom>
            <a:ln w="25400" cap="flat">
              <a:solidFill>
                <a:srgbClr val="191F2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191F24"/>
              </a:solidFill>
              <a:prstDash val="solid"/>
              <a:round/>
            </a:ln>
          </a:top>
          <a:bottom>
            <a:ln w="25400" cap="flat">
              <a:solidFill>
                <a:srgbClr val="191F2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191F24"/>
        </a:fontRef>
        <a:srgbClr val="191F2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BCB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91F24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91F24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91F2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2" name="Shape 4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U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Google Shape;15;p2"/>
          <p:cNvSpPr txBox="1"/>
          <p:nvPr>
            <p:ph type="body" sz="quarter" idx="21"/>
          </p:nvPr>
        </p:nvSpPr>
        <p:spPr>
          <a:xfrm>
            <a:off x="11261035" y="284426"/>
            <a:ext cx="671025" cy="238265"/>
          </a:xfrm>
          <a:prstGeom prst="rect">
            <a:avLst/>
          </a:prstGeom>
        </p:spPr>
        <p:txBody>
          <a:bodyPr/>
          <a:lstStyle/>
          <a:p>
            <a:pPr marL="457200" indent="-285750">
              <a:buClr>
                <a:srgbClr val="9D6B4D"/>
              </a:buClr>
              <a:buSzPts val="900"/>
              <a:buFont typeface="Arial"/>
              <a:buChar char="•"/>
              <a:defRPr sz="900"/>
            </a:pPr>
          </a:p>
        </p:txBody>
      </p:sp>
      <p:sp>
        <p:nvSpPr>
          <p:cNvPr id="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/>
          <p:nvPr>
            <p:ph type="title"/>
          </p:nvPr>
        </p:nvSpPr>
        <p:spPr>
          <a:xfrm>
            <a:off x="487016" y="407504"/>
            <a:ext cx="11375470" cy="42451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sz="half" idx="1"/>
          </p:nvPr>
        </p:nvSpPr>
        <p:spPr>
          <a:xfrm>
            <a:off x="487016" y="1318782"/>
            <a:ext cx="5452465" cy="3648635"/>
          </a:xfrm>
          <a:prstGeom prst="rect">
            <a:avLst/>
          </a:prstGeom>
        </p:spPr>
        <p:txBody>
          <a:bodyPr/>
          <a:lstStyle>
            <a:lvl1pPr marL="457200" indent="-355600">
              <a:lnSpc>
                <a:spcPct val="100000"/>
              </a:lnSpc>
              <a:buClr>
                <a:srgbClr val="9D6B4D"/>
              </a:buClr>
              <a:buSzPts val="2000"/>
              <a:buFont typeface="Arial"/>
              <a:buChar char="•"/>
            </a:lvl1pPr>
            <a:lvl2pPr marL="952500" indent="-381000">
              <a:lnSpc>
                <a:spcPct val="100000"/>
              </a:lnSpc>
              <a:buClr>
                <a:srgbClr val="9D6B4D"/>
              </a:buClr>
              <a:buSzPts val="2000"/>
              <a:buFont typeface="Arial"/>
              <a:buChar char="•"/>
            </a:lvl2pPr>
            <a:lvl3pPr marL="1454150" indent="-412750">
              <a:lnSpc>
                <a:spcPct val="100000"/>
              </a:lnSpc>
              <a:buClr>
                <a:srgbClr val="9D6B4D"/>
              </a:buClr>
              <a:buSzPts val="2000"/>
              <a:buFont typeface="Arial"/>
              <a:buChar char="•"/>
            </a:lvl3pPr>
            <a:lvl4pPr marL="1964871" indent="-453571">
              <a:lnSpc>
                <a:spcPct val="100000"/>
              </a:lnSpc>
              <a:buClr>
                <a:srgbClr val="9D6B4D"/>
              </a:buClr>
              <a:buSzPts val="2000"/>
              <a:buFont typeface="Arial"/>
              <a:buChar char="•"/>
            </a:lvl4pPr>
            <a:lvl5pPr marL="2422071" indent="-453571">
              <a:lnSpc>
                <a:spcPct val="100000"/>
              </a:lnSpc>
              <a:buClr>
                <a:srgbClr val="9D6B4D"/>
              </a:buClr>
              <a:buSzPts val="2000"/>
              <a:buFont typeface="Arial"/>
              <a:buChar char="•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Google Shape;19;p3"/>
          <p:cNvSpPr txBox="1"/>
          <p:nvPr>
            <p:ph type="body" sz="half" idx="21"/>
          </p:nvPr>
        </p:nvSpPr>
        <p:spPr>
          <a:xfrm>
            <a:off x="6301945" y="1318782"/>
            <a:ext cx="5560542" cy="3648634"/>
          </a:xfrm>
          <a:prstGeom prst="rect">
            <a:avLst/>
          </a:prstGeom>
        </p:spPr>
        <p:txBody>
          <a:bodyPr/>
          <a:lstStyle/>
          <a:p>
            <a:pPr marL="457200" indent="-355600">
              <a:lnSpc>
                <a:spcPct val="100000"/>
              </a:lnSpc>
              <a:buClr>
                <a:srgbClr val="9D6B4D"/>
              </a:buClr>
              <a:buSzPts val="2000"/>
              <a:buFont typeface="Arial"/>
              <a:buChar char="•"/>
            </a:pPr>
          </a:p>
        </p:txBody>
      </p:sp>
      <p:sp>
        <p:nvSpPr>
          <p:cNvPr id="25" name="Google Shape;20;p3"/>
          <p:cNvSpPr txBox="1"/>
          <p:nvPr>
            <p:ph type="body" sz="quarter" idx="22"/>
          </p:nvPr>
        </p:nvSpPr>
        <p:spPr>
          <a:xfrm>
            <a:off x="11261035" y="284426"/>
            <a:ext cx="671025" cy="238265"/>
          </a:xfrm>
          <a:prstGeom prst="rect">
            <a:avLst/>
          </a:prstGeom>
        </p:spPr>
        <p:txBody>
          <a:bodyPr/>
          <a:lstStyle/>
          <a:p>
            <a:pPr algn="r">
              <a:defRPr sz="900"/>
            </a:pP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U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" name="Body Level One…"/>
          <p:cNvSpPr txBox="1"/>
          <p:nvPr>
            <p:ph type="body" sz="quarter" idx="1"/>
          </p:nvPr>
        </p:nvSpPr>
        <p:spPr>
          <a:xfrm>
            <a:off x="11261035" y="284426"/>
            <a:ext cx="671025" cy="238265"/>
          </a:xfrm>
          <a:prstGeom prst="rect">
            <a:avLst/>
          </a:prstGeom>
        </p:spPr>
        <p:txBody>
          <a:bodyPr/>
          <a:lstStyle>
            <a:lvl1pPr marL="457200" indent="-285750">
              <a:buClr>
                <a:srgbClr val="9D6B4D"/>
              </a:buClr>
              <a:buSzPts val="900"/>
              <a:buFont typeface="Arial"/>
              <a:buChar char="•"/>
              <a:defRPr sz="900"/>
            </a:lvl1pPr>
            <a:lvl2pPr marL="742950" indent="-171450">
              <a:buClr>
                <a:srgbClr val="9D6B4D"/>
              </a:buClr>
              <a:buSzPts val="900"/>
              <a:buFont typeface="Arial"/>
              <a:buChar char="•"/>
              <a:defRPr sz="900"/>
            </a:lvl2pPr>
            <a:lvl3pPr marL="1227137" indent="-185737">
              <a:buClr>
                <a:srgbClr val="9D6B4D"/>
              </a:buClr>
              <a:buSzPts val="900"/>
              <a:buFont typeface="Arial"/>
              <a:buChar char="•"/>
              <a:defRPr sz="900"/>
            </a:lvl3pPr>
            <a:lvl4pPr marL="1715407" indent="-204107">
              <a:buClr>
                <a:srgbClr val="9D6B4D"/>
              </a:buClr>
              <a:buSzPts val="900"/>
              <a:buFont typeface="Arial"/>
              <a:buChar char="•"/>
              <a:defRPr sz="900"/>
            </a:lvl4pPr>
            <a:lvl5pPr marL="2172607" indent="-204107">
              <a:buClr>
                <a:srgbClr val="9D6B4D"/>
              </a:buClr>
              <a:buSzPts val="900"/>
              <a:buFont typeface="Arial"/>
              <a:buChar char="•"/>
              <a:defRPr sz="9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1"/>
          <p:cNvSpPr txBox="1"/>
          <p:nvPr/>
        </p:nvSpPr>
        <p:spPr>
          <a:xfrm>
            <a:off x="10490479" y="6615441"/>
            <a:ext cx="1557494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 algn="r">
              <a:defRPr sz="700"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pPr/>
            <a:r>
              <a:t>CLASSIFIED - CONFIDENTIAL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516835" y="522691"/>
            <a:ext cx="11092069" cy="52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517013" y="1496432"/>
            <a:ext cx="5307497" cy="3889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000" u="none">
          <a:solidFill>
            <a:srgbClr val="9D6B4D"/>
          </a:solidFill>
          <a:uFillTx/>
          <a:latin typeface="Montserrat"/>
          <a:ea typeface="Montserrat"/>
          <a:cs typeface="Montserrat"/>
          <a:sym typeface="Montserrat"/>
        </a:defRPr>
      </a:lvl9pPr>
    </p:titleStyle>
    <p:bodyStyle>
      <a:lvl1pPr marL="22860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1pPr>
      <a:lvl2pPr marL="228600" marR="0" indent="457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2pPr>
      <a:lvl3pPr marL="228600" marR="0" indent="914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3pPr>
      <a:lvl4pPr marL="228600" marR="0" indent="1371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4pPr>
      <a:lvl5pPr marL="228600" marR="0" indent="1828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5pPr>
      <a:lvl6pPr marL="27813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000"/>
        <a:buFontTx/>
        <a:buChar char="•"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6pPr>
      <a:lvl7pPr marL="32385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000"/>
        <a:buFontTx/>
        <a:buChar char="•"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7pPr>
      <a:lvl8pPr marL="36957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000"/>
        <a:buFontTx/>
        <a:buChar char="•"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8pPr>
      <a:lvl9pPr marL="41529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ts val="2000"/>
        <a:buFontTx/>
        <a:buChar char="•"/>
        <a:tabLst/>
        <a:defRPr b="0" baseline="0" cap="none" i="0" spc="0" strike="noStrike" sz="2000" u="none">
          <a:solidFill>
            <a:srgbClr val="191F24"/>
          </a:solidFill>
          <a:uFillTx/>
          <a:latin typeface="Montserrat"/>
          <a:ea typeface="Montserrat"/>
          <a:cs typeface="Montserrat"/>
          <a:sym typeface="Montserra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1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12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2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DX.png" descr="PDX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22186"/>
            <a:ext cx="12192000" cy="5225144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Google Shape;30;p5"/>
          <p:cNvSpPr/>
          <p:nvPr/>
        </p:nvSpPr>
        <p:spPr>
          <a:xfrm flipH="1">
            <a:off x="0" y="3846443"/>
            <a:ext cx="12192001" cy="30115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171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2171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 u="sng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</a:p>
        </p:txBody>
      </p:sp>
      <p:pic>
        <p:nvPicPr>
          <p:cNvPr id="46" name="img-about-logo-fmi.png" descr="img-about-logo-fmi.png"/>
          <p:cNvPicPr>
            <a:picLocks noChangeAspect="1"/>
          </p:cNvPicPr>
          <p:nvPr/>
        </p:nvPicPr>
        <p:blipFill>
          <a:blip r:embed="rId3">
            <a:extLst/>
          </a:blip>
          <a:srcRect l="2" t="10" r="0" b="19"/>
          <a:stretch>
            <a:fillRect/>
          </a:stretch>
        </p:blipFill>
        <p:spPr>
          <a:xfrm>
            <a:off x="6715046" y="5504194"/>
            <a:ext cx="2815769" cy="774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7" name="Google Shape;31;p5"/>
          <p:cNvSpPr txBox="1"/>
          <p:nvPr>
            <p:ph type="ctrTitle"/>
          </p:nvPr>
        </p:nvSpPr>
        <p:spPr>
          <a:xfrm>
            <a:off x="674219" y="5348234"/>
            <a:ext cx="5320007" cy="3400532"/>
          </a:xfrm>
          <a:prstGeom prst="rect">
            <a:avLst/>
          </a:prstGeom>
        </p:spPr>
        <p:txBody>
          <a:bodyPr/>
          <a:lstStyle/>
          <a:p>
            <a:pPr>
              <a:defRPr b="0" sz="3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Knowledge Hub</a:t>
            </a:r>
          </a:p>
          <a:p>
            <a:pPr>
              <a:defRPr b="0" sz="3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June 10, 2021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09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11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12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113" name="153145143_4345830612100630_2407306828797775599_n.png" descr="153145143_4345830612100630_2407306828797775599_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280" y="1854426"/>
            <a:ext cx="9447440" cy="31491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16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18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19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120" name="155281666_4373149659368725_2743389880249213066_n.png" descr="155281666_4373149659368725_2743389880249213066_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2280" y="1854426"/>
            <a:ext cx="9447440" cy="31491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23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25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26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sp>
        <p:nvSpPr>
          <p:cNvPr id="127" name="Google Shape;48;p7"/>
          <p:cNvSpPr txBox="1"/>
          <p:nvPr>
            <p:ph type="title"/>
          </p:nvPr>
        </p:nvSpPr>
        <p:spPr>
          <a:xfrm>
            <a:off x="620499" y="1728734"/>
            <a:ext cx="5320006" cy="3400532"/>
          </a:xfrm>
          <a:prstGeom prst="rect">
            <a:avLst/>
          </a:prstGeom>
        </p:spPr>
        <p:txBody>
          <a:bodyPr/>
          <a:lstStyle/>
          <a:p>
            <a:pPr>
              <a:defRPr b="0"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WHY </a:t>
            </a:r>
            <a:r>
              <a:rPr>
                <a:solidFill>
                  <a:srgbClr val="FDBA47"/>
                </a:solidFill>
              </a:rPr>
              <a:t>STOCKS</a:t>
            </a:r>
            <a:r>
              <a:t> ARE BETTER THAN </a:t>
            </a:r>
            <a:r>
              <a:rPr>
                <a:solidFill>
                  <a:srgbClr val="FDBA47"/>
                </a:solidFill>
              </a:rPr>
              <a:t>CASH</a:t>
            </a:r>
            <a:r>
              <a:t> DONATIONS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30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32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33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134" name="step six close.png" descr="step six clos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21995" y="1854426"/>
            <a:ext cx="7348010" cy="31491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37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39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40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141" name="step seven steward.png" descr="step seven steward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22505" y="1854645"/>
            <a:ext cx="7346990" cy="31487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44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46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47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sp>
        <p:nvSpPr>
          <p:cNvPr id="148" name="Google Shape;48;p7"/>
          <p:cNvSpPr txBox="1"/>
          <p:nvPr>
            <p:ph type="title"/>
          </p:nvPr>
        </p:nvSpPr>
        <p:spPr>
          <a:xfrm>
            <a:off x="620499" y="1728734"/>
            <a:ext cx="5320006" cy="3400532"/>
          </a:xfrm>
          <a:prstGeom prst="rect">
            <a:avLst/>
          </a:prstGeom>
        </p:spPr>
        <p:txBody>
          <a:bodyPr/>
          <a:lstStyle/>
          <a:p>
            <a:pPr>
              <a:defRPr b="0"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Gifts of </a:t>
            </a:r>
            <a:r>
              <a:rPr>
                <a:solidFill>
                  <a:srgbClr val="FDBA47"/>
                </a:solidFill>
              </a:rPr>
              <a:t>Assets</a:t>
            </a:r>
            <a:r>
              <a:t> are pro-social. </a:t>
            </a:r>
            <a:r>
              <a:rPr>
                <a:solidFill>
                  <a:srgbClr val="FDBA47"/>
                </a:solidFill>
              </a:rPr>
              <a:t>Cash</a:t>
            </a:r>
            <a:r>
              <a:t> gifts aren’t. </a:t>
            </a:r>
          </a:p>
        </p:txBody>
      </p:sp>
      <p:pic>
        <p:nvPicPr>
          <p:cNvPr id="149" name="044d2811-17dd-93c5-30ca-7ad06883732a.png" descr="044d2811-17dd-93c5-30ca-7ad06883732a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03783" y="1465662"/>
            <a:ext cx="4705139" cy="34005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52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54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55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156" name="estate planning.png" descr="estate planning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8572" y="1358774"/>
            <a:ext cx="9054856" cy="38806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hilanthropyLab (1) (1).jpg" descr="PhilanthropyLab (1) (1)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7724" y="-1058888"/>
            <a:ext cx="10179076" cy="7865652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60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61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sp>
        <p:nvSpPr>
          <p:cNvPr id="162" name="Rectangle"/>
          <p:cNvSpPr/>
          <p:nvPr/>
        </p:nvSpPr>
        <p:spPr>
          <a:xfrm>
            <a:off x="798881" y="-185911"/>
            <a:ext cx="1753752" cy="7637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63" name="Rectangle"/>
          <p:cNvSpPr/>
          <p:nvPr/>
        </p:nvSpPr>
        <p:spPr>
          <a:xfrm>
            <a:off x="8729757" y="5844260"/>
            <a:ext cx="1753752" cy="7637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64" name="img-about-logo-fmi.png" descr="img-about-logo-fmi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78850" y="5831560"/>
            <a:ext cx="2867449" cy="7891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39;p6"/>
          <p:cNvSpPr txBox="1"/>
          <p:nvPr>
            <p:ph type="title"/>
          </p:nvPr>
        </p:nvSpPr>
        <p:spPr>
          <a:xfrm>
            <a:off x="940919" y="1872923"/>
            <a:ext cx="5320007" cy="3400532"/>
          </a:xfrm>
          <a:prstGeom prst="rect">
            <a:avLst/>
          </a:prstGeom>
        </p:spPr>
        <p:txBody>
          <a:bodyPr/>
          <a:lstStyle/>
          <a:p>
            <a:pPr>
              <a:defRPr b="0"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Thank you!</a:t>
            </a:r>
          </a:p>
          <a:p>
            <a:pPr>
              <a:defRPr b="0"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</a:p>
        </p:txBody>
      </p:sp>
      <p:pic>
        <p:nvPicPr>
          <p:cNvPr id="167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Line"/>
          <p:cNvSpPr/>
          <p:nvPr/>
        </p:nvSpPr>
        <p:spPr>
          <a:xfrm flipV="1">
            <a:off x="5637231" y="1571189"/>
            <a:ext cx="1" cy="3715622"/>
          </a:xfrm>
          <a:prstGeom prst="line">
            <a:avLst/>
          </a:prstGeom>
          <a:ln w="25400">
            <a:solidFill>
              <a:schemeClr val="accent1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69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70" name="PhilanthropyLab"/>
          <p:cNvSpPr txBox="1"/>
          <p:nvPr/>
        </p:nvSpPr>
        <p:spPr>
          <a:xfrm>
            <a:off x="625992" y="6249260"/>
            <a:ext cx="206385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PhilanthropyLab</a:t>
            </a:r>
          </a:p>
        </p:txBody>
      </p:sp>
      <p:sp>
        <p:nvSpPr>
          <p:cNvPr id="171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sp>
        <p:nvSpPr>
          <p:cNvPr id="172" name="Google Shape;39;p6"/>
          <p:cNvSpPr txBox="1"/>
          <p:nvPr/>
        </p:nvSpPr>
        <p:spPr>
          <a:xfrm>
            <a:off x="940919" y="3010416"/>
            <a:ext cx="5320007" cy="3400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>
              <a:defRPr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Let’s stay </a:t>
            </a:r>
            <a:r>
              <a:rPr>
                <a:solidFill>
                  <a:srgbClr val="FDBA47"/>
                </a:solidFill>
              </a:rPr>
              <a:t>connected</a:t>
            </a:r>
            <a:r>
              <a:t>. </a:t>
            </a:r>
          </a:p>
          <a:p>
            <a:pPr>
              <a:defRPr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</a:p>
        </p:txBody>
      </p:sp>
      <p:sp>
        <p:nvSpPr>
          <p:cNvPr id="173" name="Google Shape;39;p6"/>
          <p:cNvSpPr txBox="1"/>
          <p:nvPr/>
        </p:nvSpPr>
        <p:spPr>
          <a:xfrm>
            <a:off x="6418942" y="2033133"/>
            <a:ext cx="5320006" cy="34005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 defTabSz="576072">
              <a:defRPr sz="315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Send an email to Info@fundingmatters.com to sign up for our weekly blog OR to request a </a:t>
            </a:r>
            <a:r>
              <a:rPr>
                <a:solidFill>
                  <a:srgbClr val="FDBA47"/>
                </a:solidFill>
              </a:rPr>
              <a:t>GIFT</a:t>
            </a:r>
            <a:r>
              <a:t>ABULATOR demo. </a:t>
            </a:r>
          </a:p>
          <a:p>
            <a:pPr defTabSz="576072">
              <a:defRPr sz="315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39;p6"/>
          <p:cNvSpPr txBox="1"/>
          <p:nvPr>
            <p:ph type="title"/>
          </p:nvPr>
        </p:nvSpPr>
        <p:spPr>
          <a:xfrm>
            <a:off x="940919" y="1728734"/>
            <a:ext cx="5320007" cy="3400532"/>
          </a:xfrm>
          <a:prstGeom prst="rect">
            <a:avLst/>
          </a:prstGeom>
        </p:spPr>
        <p:txBody>
          <a:bodyPr/>
          <a:lstStyle/>
          <a:p>
            <a:pPr>
              <a:defRPr b="0"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INCREASING PRESSURES TO </a:t>
            </a:r>
            <a:r>
              <a:rPr>
                <a:solidFill>
                  <a:srgbClr val="FDBA47"/>
                </a:solidFill>
              </a:rPr>
              <a:t>RAISE </a:t>
            </a:r>
            <a:r>
              <a:t>MORE MONEY</a:t>
            </a:r>
          </a:p>
        </p:txBody>
      </p:sp>
      <p:pic>
        <p:nvPicPr>
          <p:cNvPr id="50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Screenshot 2021-06-06 at 11.01.40 AM.png" descr="Screenshot 2021-06-06 at 11.01.40 A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89146" y="1629891"/>
            <a:ext cx="5939225" cy="3598218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Line"/>
          <p:cNvSpPr/>
          <p:nvPr/>
        </p:nvSpPr>
        <p:spPr>
          <a:xfrm flipV="1">
            <a:off x="5637231" y="1571189"/>
            <a:ext cx="1" cy="3715622"/>
          </a:xfrm>
          <a:prstGeom prst="line">
            <a:avLst/>
          </a:prstGeom>
          <a:ln w="25400">
            <a:solidFill>
              <a:schemeClr val="accent1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53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4" name="PhilanthropyLab"/>
          <p:cNvSpPr txBox="1"/>
          <p:nvPr/>
        </p:nvSpPr>
        <p:spPr>
          <a:xfrm>
            <a:off x="625992" y="6249260"/>
            <a:ext cx="2063853" cy="353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PhilanthropyLab</a:t>
            </a:r>
          </a:p>
        </p:txBody>
      </p:sp>
      <p:sp>
        <p:nvSpPr>
          <p:cNvPr id="55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9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60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sp>
        <p:nvSpPr>
          <p:cNvPr id="61" name="FUNDING matters® Inc."/>
          <p:cNvSpPr txBox="1"/>
          <p:nvPr/>
        </p:nvSpPr>
        <p:spPr>
          <a:xfrm>
            <a:off x="2762735" y="3025366"/>
            <a:ext cx="6991351" cy="728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5000">
                <a:latin typeface="Cera Pro Medium"/>
                <a:ea typeface="Cera Pro Medium"/>
                <a:cs typeface="Cera Pro Medium"/>
                <a:sym typeface="Cera Pro Medium"/>
              </a:defRPr>
            </a:pPr>
            <a:r>
              <a:t>FUNDING </a:t>
            </a:r>
            <a:r>
              <a:rPr>
                <a:latin typeface="Cera Pro Light"/>
                <a:ea typeface="Cera Pro Light"/>
                <a:cs typeface="Cera Pro Light"/>
                <a:sym typeface="Cera Pro Light"/>
              </a:rPr>
              <a:t>matters® Inc.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65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66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67" name="93D3U1F-C0ch3Cm_y7I2cgu3Uu_9GVm05PACShj4z4Oa52l_eOGUVfXFGjY6NyOX7kDWd4wBYNQXtqYp6dypFwBEO9zKYKcnqgolqgn52eb3VStKPV1Mm_6IoNyP6yovccYmEeOnb4E.jpg" descr="93D3U1F-C0ch3Cm_y7I2cgu3Uu_9GVm05PACShj4z4Oa52l_eOGUVfXFGjY6NyOX7kDWd4wBYNQXtqYp6dypFwBEO9zKYKcnqgolqgn52eb3VStKPV1Mm_6IoNyP6yovccYmEeOnb4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33519" y="1328517"/>
            <a:ext cx="5320007" cy="375237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Google Shape;39;p6"/>
          <p:cNvSpPr txBox="1"/>
          <p:nvPr>
            <p:ph type="title"/>
          </p:nvPr>
        </p:nvSpPr>
        <p:spPr>
          <a:xfrm>
            <a:off x="620499" y="1728734"/>
            <a:ext cx="5320006" cy="3400532"/>
          </a:xfrm>
          <a:prstGeom prst="rect">
            <a:avLst/>
          </a:prstGeom>
        </p:spPr>
        <p:txBody>
          <a:bodyPr/>
          <a:lstStyle>
            <a:lvl1pPr>
              <a:defRPr b="0"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HOW TO INCREASE THE SIZE OF YOUR DONATIONS</a:t>
            </a:r>
          </a:p>
        </p:txBody>
      </p:sp>
      <p:sp>
        <p:nvSpPr>
          <p:cNvPr id="69" name="Google Shape;39;p6"/>
          <p:cNvSpPr txBox="1"/>
          <p:nvPr/>
        </p:nvSpPr>
        <p:spPr>
          <a:xfrm>
            <a:off x="5833519" y="559199"/>
            <a:ext cx="5320007" cy="3400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>
            <a:lvl1pPr algn="ctr">
              <a:defRPr sz="4400">
                <a:solidFill>
                  <a:srgbClr val="FDBA47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Giving Gap™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73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74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sp>
        <p:nvSpPr>
          <p:cNvPr id="75" name="Google Shape;39;p6"/>
          <p:cNvSpPr txBox="1"/>
          <p:nvPr>
            <p:ph type="title"/>
          </p:nvPr>
        </p:nvSpPr>
        <p:spPr>
          <a:xfrm>
            <a:off x="620499" y="1728734"/>
            <a:ext cx="5320006" cy="3400532"/>
          </a:xfrm>
          <a:prstGeom prst="rect">
            <a:avLst/>
          </a:prstGeom>
        </p:spPr>
        <p:txBody>
          <a:bodyPr/>
          <a:lstStyle/>
          <a:p>
            <a:pPr>
              <a:defRPr b="0" sz="5000">
                <a:solidFill>
                  <a:srgbClr val="000000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BRIDGING THE </a:t>
            </a:r>
          </a:p>
          <a:p>
            <a:pPr>
              <a:defRPr b="0" sz="5000">
                <a:solidFill>
                  <a:srgbClr val="FDBA47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pPr>
            <a:r>
              <a:t>GIVING GAP™</a:t>
            </a:r>
          </a:p>
        </p:txBody>
      </p:sp>
      <p:pic>
        <p:nvPicPr>
          <p:cNvPr id="76" name="csxpf1h-NyJXpUEx99DtyJ_Dn6kcWxSH2ELru1yaPrqypzD5snTASYtbtQzO0lbHLqCWFjAJ1hGwslV_VBZzWKbHWGZOBkVsRO049THS1UEaiMbC4XR-WWW8jOewYllsUrI7vjmrz4M.jpg" descr="csxpf1h-NyJXpUEx99DtyJ_Dn6kcWxSH2ELru1yaPrqypzD5snTASYtbtQzO0lbHLqCWFjAJ1hGwslV_VBZzWKbHWGZOBkVsRO049THS1UEaiMbC4XR-WWW8jOewYllsUrI7vjmrz4M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00236" y="1385470"/>
            <a:ext cx="4357049" cy="40870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2.png" descr="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2424" y="1884474"/>
            <a:ext cx="9267152" cy="3089052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sp>
        <p:nvSpPr>
          <p:cNvPr id="80" name="PDX Model for Donor Engagement and Activation"/>
          <p:cNvSpPr txBox="1"/>
          <p:nvPr/>
        </p:nvSpPr>
        <p:spPr>
          <a:xfrm>
            <a:off x="2254885" y="5188753"/>
            <a:ext cx="7682231" cy="425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600">
                <a:solidFill>
                  <a:srgbClr val="000000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PDX Model for Donor Engagement and Activation</a:t>
            </a:r>
          </a:p>
        </p:txBody>
      </p:sp>
      <p:pic>
        <p:nvPicPr>
          <p:cNvPr id="81" name="img-about-logo-fmi.png" descr="img-about-logo-fmi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83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84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87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89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90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91" name="145037259_4288314147852277_4089468078217075221_n.jpg" descr="145037259_4288314147852277_4089468078217075221_n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87119" y="1801503"/>
            <a:ext cx="8817762" cy="3254994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Step One…"/>
          <p:cNvSpPr txBox="1"/>
          <p:nvPr/>
        </p:nvSpPr>
        <p:spPr>
          <a:xfrm>
            <a:off x="3790791" y="2473001"/>
            <a:ext cx="4610418" cy="1911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400">
                <a:solidFill>
                  <a:srgbClr val="000000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pPr>
            <a:r>
              <a:t>Step One</a:t>
            </a:r>
          </a:p>
          <a:p>
            <a:pPr algn="ctr">
              <a:defRPr sz="3400">
                <a:solidFill>
                  <a:srgbClr val="000000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pPr>
          </a:p>
          <a:p>
            <a:pPr algn="ctr">
              <a:defRPr sz="5700">
                <a:solidFill>
                  <a:srgbClr val="000000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pPr>
            <a:r>
              <a:t>BRAINSTORM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95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97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98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99" name="148082988_4309507822399576_3770547033661423295_n.png" descr="148082988_4309507822399576_3770547033661423295_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0307" y="1850435"/>
            <a:ext cx="9471386" cy="31571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7 STEP"/>
          <p:cNvSpPr txBox="1"/>
          <p:nvPr/>
        </p:nvSpPr>
        <p:spPr>
          <a:xfrm>
            <a:off x="5323471" y="2129906"/>
            <a:ext cx="1545058" cy="526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400">
                <a:solidFill>
                  <a:srgbClr val="FFFFFF"/>
                </a:solidFill>
                <a:latin typeface="Cera Pro Medium"/>
                <a:ea typeface="Cera Pro Medium"/>
                <a:cs typeface="Cera Pro Medium"/>
                <a:sym typeface="Cera Pro Medium"/>
              </a:defRPr>
            </a:lvl1pPr>
          </a:lstStyle>
          <a:p>
            <a:pPr/>
            <a:r>
              <a:t>7 STEP </a:t>
            </a:r>
          </a:p>
        </p:txBody>
      </p:sp>
      <p:pic>
        <p:nvPicPr>
          <p:cNvPr id="102" name="img-about-logo-fmi.png" descr="img-about-logo-fm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78850" y="5976897"/>
            <a:ext cx="2867449" cy="789135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Rectangle"/>
          <p:cNvSpPr/>
          <p:nvPr/>
        </p:nvSpPr>
        <p:spPr>
          <a:xfrm>
            <a:off x="-82275" y="6043941"/>
            <a:ext cx="8792362" cy="763736"/>
          </a:xfrm>
          <a:prstGeom prst="rect">
            <a:avLst/>
          </a:prstGeom>
          <a:solidFill>
            <a:srgbClr val="000000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04" name="PUTTING THE DONOR FIRST"/>
          <p:cNvSpPr txBox="1"/>
          <p:nvPr/>
        </p:nvSpPr>
        <p:spPr>
          <a:xfrm>
            <a:off x="625992" y="6249260"/>
            <a:ext cx="3530703" cy="353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1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PUTTING THE DONOR FIRST</a:t>
            </a:r>
          </a:p>
        </p:txBody>
      </p:sp>
      <p:sp>
        <p:nvSpPr>
          <p:cNvPr id="105" name="Engage, Inform, Empower"/>
          <p:cNvSpPr txBox="1"/>
          <p:nvPr/>
        </p:nvSpPr>
        <p:spPr>
          <a:xfrm>
            <a:off x="6328309" y="6299704"/>
            <a:ext cx="2073454" cy="2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300">
                <a:solidFill>
                  <a:srgbClr val="FFFFFF"/>
                </a:solidFill>
                <a:latin typeface="Cera Pro Light"/>
                <a:ea typeface="Cera Pro Light"/>
                <a:cs typeface="Cera Pro Light"/>
                <a:sym typeface="Cera Pro Light"/>
              </a:defRPr>
            </a:lvl1pPr>
          </a:lstStyle>
          <a:p>
            <a:pPr/>
            <a:r>
              <a:t>Engage, Inform, Empower</a:t>
            </a:r>
          </a:p>
        </p:txBody>
      </p:sp>
      <p:pic>
        <p:nvPicPr>
          <p:cNvPr id="106" name="d2579be5-70bc-49ed-a80a-acb34a7e2643.png" descr="d2579be5-70bc-49ed-a80a-acb34a7e264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7528" y="1842842"/>
            <a:ext cx="9516944" cy="31723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191F24"/>
      </a:dk1>
      <a:lt1>
        <a:srgbClr val="FFFFFF"/>
      </a:lt1>
      <a:dk2>
        <a:srgbClr val="A7A7A7"/>
      </a:dk2>
      <a:lt2>
        <a:srgbClr val="535353"/>
      </a:lt2>
      <a:accent1>
        <a:srgbClr val="59524A"/>
      </a:accent1>
      <a:accent2>
        <a:srgbClr val="4E3223"/>
      </a:accent2>
      <a:accent3>
        <a:srgbClr val="757575"/>
      </a:accent3>
      <a:accent4>
        <a:srgbClr val="AFAFAF"/>
      </a:accent4>
      <a:accent5>
        <a:srgbClr val="D6D2C0"/>
      </a:accent5>
      <a:accent6>
        <a:srgbClr val="D55645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191F24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191F24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524A"/>
      </a:accent1>
      <a:accent2>
        <a:srgbClr val="4E3223"/>
      </a:accent2>
      <a:accent3>
        <a:srgbClr val="757575"/>
      </a:accent3>
      <a:accent4>
        <a:srgbClr val="AFAFAF"/>
      </a:accent4>
      <a:accent5>
        <a:srgbClr val="D6D2C0"/>
      </a:accent5>
      <a:accent6>
        <a:srgbClr val="D55645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191F24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191F24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